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b0f03d163_0_4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b0f03d16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b0f03d163_0_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ab0f03d16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b0f03d163_0_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b0f03d16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b0f03d163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b0f03d16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b0f03d163_0_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b0f03d16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b0f03d163_0_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b0f03d16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b0f03d163_0_1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b0f03d16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b0f03d163_0_1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b0f03d16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b0f03d163_0_1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ab0f03d16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b0f03d163_0_1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b0f03d16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b09204891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b0920489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b0f03d163_0_6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b0f03d16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b0f03d163_0_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b0f03d16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b09204891_0_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b0920489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b09204891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b0920489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b09204891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ab0920489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b1579db65_2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b1579db6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b1579db65_2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ab1579db6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a0f5b0c52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a0f5b0c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b1579db65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b1579db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b1579db65_0_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ab1579db6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b09204891_0_2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b0920489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b1579db65_0_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b1579db6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b1579db65_0_5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ab1579db6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b11d0d3a3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ab11d0d3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b1cf5c5f3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ab1cf5c5f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b1cf5c5f3_0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ab1cf5c5f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b1579db65_0_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ab1579db6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ab11d0d3a3_0_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ab11d0d3a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b11d0d3a3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ab11d0d3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b1cf5c7f5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ab1cf5c7f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b11d0d3a3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ab11d0d3a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b0f03d163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b0f03d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ab11d0d3a3_0_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ab11d0d3a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b0f03d163_0_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b0f03d16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b0f03d163_0_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b0f03d1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b0f03d163_0_2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b0f03d16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b0f03d163_0_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b0f03d16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b0f03d163_0_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b0f03d16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Relationship Id="rId6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5" Type="http://schemas.openxmlformats.org/officeDocument/2006/relationships/image" Target="../media/image56.png"/><Relationship Id="rId6" Type="http://schemas.openxmlformats.org/officeDocument/2006/relationships/image" Target="../media/image4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51.png"/><Relationship Id="rId6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6FB457"/>
                </a:solidFill>
              </a:rPr>
              <a:t>Wasail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/>
              <a:t>Demand Forecasting System</a:t>
            </a:r>
            <a:endParaRPr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6FB457"/>
                </a:solidFill>
              </a:rPr>
              <a:t>Feature Engineering: Kaggle</a:t>
            </a:r>
            <a:endParaRPr b="1"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00" y="2012424"/>
            <a:ext cx="7920002" cy="36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6FB457"/>
                </a:solidFill>
              </a:rPr>
              <a:t>Feature Engineering: Kaggle</a:t>
            </a:r>
            <a:endParaRPr b="1"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3">
            <a:alphaModFix/>
          </a:blip>
          <a:srcRect b="8151" l="0" r="47299" t="11848"/>
          <a:stretch/>
        </p:blipFill>
        <p:spPr>
          <a:xfrm>
            <a:off x="2412000" y="1536625"/>
            <a:ext cx="4320002" cy="501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6FB457"/>
                </a:solidFill>
              </a:rPr>
              <a:t>Feature Engineering: Kaggle</a:t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000" y="2907013"/>
            <a:ext cx="8640000" cy="18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FB457"/>
                </a:solidFill>
              </a:rPr>
              <a:t>Model Training</a:t>
            </a:r>
            <a:endParaRPr b="1">
              <a:solidFill>
                <a:srgbClr val="6FB457"/>
              </a:solidFill>
            </a:endParaRPr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Ensemble Learning Algorithms: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Random Forest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XGBoost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Time Series Forecasting Models: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Facebook Prophet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Recurrent Neural Networks: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Long Short-Term Memory (LSTM)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Gated Recurrent Units (GRU)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6FB457"/>
                </a:solidFill>
              </a:rPr>
              <a:t>Model Training: Facebook Prophet</a:t>
            </a:r>
            <a:endParaRPr/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00" y="1576825"/>
            <a:ext cx="7920000" cy="44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3741950" y="6272075"/>
            <a:ext cx="1744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8" name="Google Shape;138;p26"/>
          <p:cNvSpPr txBox="1"/>
          <p:nvPr/>
        </p:nvSpPr>
        <p:spPr>
          <a:xfrm>
            <a:off x="3699750" y="6091825"/>
            <a:ext cx="1744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RMSLE: 0.401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6FB457"/>
                </a:solidFill>
              </a:rPr>
              <a:t>Model Training: LSTM (Univariate)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00" y="1774825"/>
            <a:ext cx="7920000" cy="40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/>
        </p:nvSpPr>
        <p:spPr>
          <a:xfrm>
            <a:off x="3699750" y="6091825"/>
            <a:ext cx="1744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RMSLE: </a:t>
            </a:r>
            <a:r>
              <a:rPr lang="en-GB" sz="1800">
                <a:solidFill>
                  <a:schemeClr val="dk2"/>
                </a:solidFill>
              </a:rPr>
              <a:t>0.326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6FB457"/>
                </a:solidFill>
              </a:rPr>
              <a:t>Model Training: XGBoost</a:t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536625"/>
            <a:ext cx="8640001" cy="47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6FB457"/>
                </a:solidFill>
              </a:rPr>
              <a:t>Model Training: LSTM (Multivariate)</a:t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00" y="2721625"/>
            <a:ext cx="7920001" cy="21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6FB457"/>
                </a:solidFill>
              </a:rPr>
              <a:t>Model Training: LSTM (Multivariate)</a:t>
            </a:r>
            <a:endParaRPr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012" y="1356875"/>
            <a:ext cx="5508000" cy="539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6FB457"/>
                </a:solidFill>
              </a:rPr>
              <a:t>Deployment: Flask</a:t>
            </a:r>
            <a:endParaRPr/>
          </a:p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00" y="1517425"/>
            <a:ext cx="7920000" cy="45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FB457"/>
                </a:solidFill>
              </a:rPr>
              <a:t>Introduction</a:t>
            </a:r>
            <a:endParaRPr b="1">
              <a:solidFill>
                <a:srgbClr val="6FB457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Inadequate communication between vendors and grocery stores, along with imprecise inventory orders, hampers food supply chain efficiency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Inventory Mismanagement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Conventional Procurement Structure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Communication Issues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FB457"/>
                </a:solidFill>
              </a:rPr>
              <a:t>Deployment: Flask</a:t>
            </a:r>
            <a:endParaRPr b="1">
              <a:solidFill>
                <a:srgbClr val="6FB457"/>
              </a:solidFill>
            </a:endParaRPr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762219"/>
            <a:ext cx="8639998" cy="410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6FB457"/>
                </a:solidFill>
              </a:rPr>
              <a:t>Deployment: Cloud</a:t>
            </a:r>
            <a:endParaRPr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805419"/>
            <a:ext cx="8640000" cy="4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FB457"/>
                </a:solidFill>
              </a:rPr>
              <a:t>Back-End</a:t>
            </a:r>
            <a:endParaRPr b="1">
              <a:solidFill>
                <a:srgbClr val="6FB457"/>
              </a:solidFill>
            </a:endParaRPr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Database Diagram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Architecture Diagram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Code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Postman Demo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FB457"/>
                </a:solidFill>
              </a:rPr>
              <a:t>Database Diagram</a:t>
            </a:r>
            <a:endParaRPr b="1">
              <a:solidFill>
                <a:srgbClr val="6FB457"/>
              </a:solidFill>
            </a:endParaRPr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46" y="1356875"/>
            <a:ext cx="7512904" cy="529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FB457"/>
                </a:solidFill>
              </a:rPr>
              <a:t>Architecture Diagram</a:t>
            </a:r>
            <a:endParaRPr b="1">
              <a:solidFill>
                <a:srgbClr val="6FB457"/>
              </a:solidFill>
            </a:endParaRPr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923" y="1281100"/>
            <a:ext cx="5102149" cy="544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6FB457"/>
                </a:solidFill>
              </a:rPr>
              <a:t>Code </a:t>
            </a:r>
            <a:endParaRPr/>
          </a:p>
        </p:txBody>
      </p:sp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63" y="1536625"/>
            <a:ext cx="7631075" cy="47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6FB457"/>
                </a:solidFill>
              </a:rPr>
              <a:t>Postman Demo</a:t>
            </a:r>
            <a:endParaRPr/>
          </a:p>
        </p:txBody>
      </p:sp>
      <p:sp>
        <p:nvSpPr>
          <p:cNvPr id="217" name="Google Shape;217;p3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8801"/>
            <a:ext cx="8520599" cy="4610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FB457"/>
                </a:solidFill>
              </a:rPr>
              <a:t>Front-End</a:t>
            </a:r>
            <a:endParaRPr b="1">
              <a:solidFill>
                <a:srgbClr val="6FB457"/>
              </a:solidFill>
            </a:endParaRPr>
          </a:p>
        </p:txBody>
      </p:sp>
      <p:sp>
        <p:nvSpPr>
          <p:cNvPr id="224" name="Google Shape;224;p3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Prototype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Flutter / Dart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Internationalisation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Media Query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Provider &amp; Consumer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REST API &amp; HTTP Protocol (Integration)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FB457"/>
                </a:solidFill>
              </a:rPr>
              <a:t>Prototype</a:t>
            </a:r>
            <a:endParaRPr b="1">
              <a:solidFill>
                <a:srgbClr val="6FB457"/>
              </a:solidFill>
            </a:endParaRPr>
          </a:p>
        </p:txBody>
      </p:sp>
      <p:sp>
        <p:nvSpPr>
          <p:cNvPr id="230" name="Google Shape;230;p4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14" y="1536625"/>
            <a:ext cx="1850126" cy="40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0563" y="1536625"/>
            <a:ext cx="1850126" cy="400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3311" y="1536625"/>
            <a:ext cx="1850126" cy="40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6063" y="1536625"/>
            <a:ext cx="1850126" cy="400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FB457"/>
                </a:solidFill>
              </a:rPr>
              <a:t>Prototype</a:t>
            </a:r>
            <a:endParaRPr b="1">
              <a:solidFill>
                <a:srgbClr val="6FB457"/>
              </a:solidFill>
            </a:endParaRPr>
          </a:p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14" y="1536625"/>
            <a:ext cx="1850126" cy="400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5463" y="1536625"/>
            <a:ext cx="1850126" cy="4009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212" y="1536625"/>
            <a:ext cx="1720325" cy="532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1163" y="1536625"/>
            <a:ext cx="1850126" cy="400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FB457"/>
                </a:solidFill>
              </a:rPr>
              <a:t>Machine Learning</a:t>
            </a:r>
            <a:endParaRPr b="1">
              <a:solidFill>
                <a:srgbClr val="6FB457"/>
              </a:solidFill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536633"/>
            <a:ext cx="42603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Collection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Feature Engineering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Model Training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Deployment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4572000" y="1536633"/>
            <a:ext cx="42603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150" y="2327392"/>
            <a:ext cx="4320001" cy="22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FB457"/>
                </a:solidFill>
              </a:rPr>
              <a:t>Prototype</a:t>
            </a:r>
            <a:endParaRPr b="1">
              <a:solidFill>
                <a:srgbClr val="6FB457"/>
              </a:solidFill>
            </a:endParaRPr>
          </a:p>
        </p:txBody>
      </p:sp>
      <p:sp>
        <p:nvSpPr>
          <p:cNvPr id="250" name="Google Shape;250;p4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63" y="1536625"/>
            <a:ext cx="1850126" cy="400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8113" y="1536625"/>
            <a:ext cx="1850126" cy="400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762" y="1555561"/>
            <a:ext cx="1850126" cy="397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3413" y="1536638"/>
            <a:ext cx="1850126" cy="4009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FB457"/>
                </a:solidFill>
              </a:rPr>
              <a:t>Prototype</a:t>
            </a:r>
            <a:endParaRPr b="1">
              <a:solidFill>
                <a:srgbClr val="6FB457"/>
              </a:solidFill>
            </a:endParaRPr>
          </a:p>
        </p:txBody>
      </p:sp>
      <p:sp>
        <p:nvSpPr>
          <p:cNvPr id="260" name="Google Shape;260;p4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64" y="1536650"/>
            <a:ext cx="1850126" cy="400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8300" y="1536650"/>
            <a:ext cx="1850126" cy="400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538" y="1536625"/>
            <a:ext cx="1850149" cy="4009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2787" y="1536626"/>
            <a:ext cx="1850149" cy="4009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33">
                <a:solidFill>
                  <a:srgbClr val="6FB457"/>
                </a:solidFill>
              </a:rPr>
              <a:t>Internationalisation</a:t>
            </a:r>
            <a:endParaRPr sz="2500"/>
          </a:p>
        </p:txBody>
      </p:sp>
      <p:sp>
        <p:nvSpPr>
          <p:cNvPr id="270" name="Google Shape;270;p4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Adapts apps for a global audience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Implements language-specific resources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Translates text, date formats, and elements for a personalized experience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ARB (Application Resource Bundle) - JSON syntax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i10n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113" y="3320700"/>
            <a:ext cx="3209925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949" y="3321386"/>
            <a:ext cx="3209925" cy="1455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412" y="5058008"/>
            <a:ext cx="3871155" cy="46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3700" y="5799338"/>
            <a:ext cx="3076575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33">
                <a:solidFill>
                  <a:srgbClr val="6FB457"/>
                </a:solidFill>
              </a:rPr>
              <a:t>Internationalisation</a:t>
            </a:r>
            <a:endParaRPr/>
          </a:p>
        </p:txBody>
      </p:sp>
      <p:pic>
        <p:nvPicPr>
          <p:cNvPr id="280" name="Google Shape;2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00" y="2052638"/>
            <a:ext cx="8486775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33">
                <a:solidFill>
                  <a:srgbClr val="6FB457"/>
                </a:solidFill>
              </a:rPr>
              <a:t>Internationalisation</a:t>
            </a:r>
            <a:endParaRPr/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00" y="1454792"/>
            <a:ext cx="2133600" cy="44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300" y="1445267"/>
            <a:ext cx="2133600" cy="44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100" y="1466262"/>
            <a:ext cx="2133600" cy="4387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FB457"/>
                </a:solidFill>
              </a:rPr>
              <a:t>Media Query</a:t>
            </a:r>
            <a:endParaRPr b="1">
              <a:solidFill>
                <a:srgbClr val="6FB457"/>
              </a:solidFill>
            </a:endParaRPr>
          </a:p>
        </p:txBody>
      </p:sp>
      <p:sp>
        <p:nvSpPr>
          <p:cNvPr id="294" name="Google Shape;294;p47"/>
          <p:cNvSpPr txBox="1"/>
          <p:nvPr/>
        </p:nvSpPr>
        <p:spPr>
          <a:xfrm>
            <a:off x="311700" y="1356263"/>
            <a:ext cx="4165200" cy="25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800">
                <a:solidFill>
                  <a:schemeClr val="dk2"/>
                </a:solidFill>
              </a:rPr>
              <a:t>Responsive design tool in Flutter</a:t>
            </a:r>
            <a:endParaRPr sz="18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800">
                <a:solidFill>
                  <a:schemeClr val="dk2"/>
                </a:solidFill>
              </a:rPr>
              <a:t>Creates adaptive layouts based on device characteristics</a:t>
            </a:r>
            <a:endParaRPr sz="18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800">
                <a:solidFill>
                  <a:schemeClr val="dk2"/>
                </a:solidFill>
              </a:rPr>
              <a:t>Dynamically adjusts UI for various screen sizes, resolutions, and orientations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163" y="4211975"/>
            <a:ext cx="578167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56267"/>
            <a:ext cx="4259862" cy="2526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FB457"/>
                </a:solidFill>
              </a:rPr>
              <a:t>Media Query</a:t>
            </a:r>
            <a:endParaRPr/>
          </a:p>
        </p:txBody>
      </p:sp>
      <p:pic>
        <p:nvPicPr>
          <p:cNvPr id="302" name="Google Shape;3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900" y="593375"/>
            <a:ext cx="4992400" cy="19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199" y="2886600"/>
            <a:ext cx="1615951" cy="33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649" y="1435577"/>
            <a:ext cx="2499750" cy="516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3325" y="2886612"/>
            <a:ext cx="1662100" cy="33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33">
                <a:solidFill>
                  <a:srgbClr val="6FB457"/>
                </a:solidFill>
              </a:rPr>
              <a:t>Provider &amp; Consumer</a:t>
            </a:r>
            <a:endParaRPr/>
          </a:p>
        </p:txBody>
      </p:sp>
      <p:sp>
        <p:nvSpPr>
          <p:cNvPr id="311" name="Google Shape;311;p4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Manages app-wide state in Flutter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Providers hold shared state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Consumers efficiently listen for changes, enhancing reactivity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Used in our app as of right now for session maintenance, language and more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175" y="3242000"/>
            <a:ext cx="614362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33">
                <a:solidFill>
                  <a:srgbClr val="6FB457"/>
                </a:solidFill>
              </a:rPr>
              <a:t>Provider &amp; Consumer</a:t>
            </a:r>
            <a:endParaRPr sz="2500"/>
          </a:p>
        </p:txBody>
      </p:sp>
      <p:pic>
        <p:nvPicPr>
          <p:cNvPr id="318" name="Google Shape;3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050" y="2519942"/>
            <a:ext cx="6619875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Managing internationalisation, an example of using state management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FB457"/>
                </a:solidFill>
              </a:rPr>
              <a:t>REST API &amp; HTTP Integration</a:t>
            </a:r>
            <a:endParaRPr/>
          </a:p>
        </p:txBody>
      </p:sp>
      <p:sp>
        <p:nvSpPr>
          <p:cNvPr id="325" name="Google Shape;325;p51"/>
          <p:cNvSpPr txBox="1"/>
          <p:nvPr>
            <p:ph idx="1" type="body"/>
          </p:nvPr>
        </p:nvSpPr>
        <p:spPr>
          <a:xfrm>
            <a:off x="311700" y="1536631"/>
            <a:ext cx="8520600" cy="13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Bridges frontend and backend communication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Integrates REST APIs using HTTP protocol (End points)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Enables fetching and sending data to servers for dynamic content and real-time updates</a:t>
            </a:r>
            <a:endParaRPr/>
          </a:p>
        </p:txBody>
      </p:sp>
      <p:pic>
        <p:nvPicPr>
          <p:cNvPr id="326" name="Google Shape;3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71808"/>
            <a:ext cx="31337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651863"/>
            <a:ext cx="3133726" cy="11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5043925"/>
            <a:ext cx="3133724" cy="151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2100" y="3429000"/>
            <a:ext cx="5190200" cy="25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FB457"/>
                </a:solidFill>
              </a:rPr>
              <a:t>Data Collection: Pharmacy</a:t>
            </a:r>
            <a:endParaRPr b="1">
              <a:solidFill>
                <a:srgbClr val="6FB457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48535" l="0" r="0" t="0"/>
          <a:stretch/>
        </p:blipFill>
        <p:spPr>
          <a:xfrm>
            <a:off x="252000" y="2201425"/>
            <a:ext cx="8640000" cy="32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319650" y="2955300"/>
            <a:ext cx="25047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6FB457"/>
                </a:solidFill>
              </a:rPr>
              <a:t>Demo…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FB457"/>
                </a:solidFill>
              </a:rPr>
              <a:t>Data Collection: Kaggle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000" y="2107813"/>
            <a:ext cx="8640000" cy="34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FB457"/>
                </a:solidFill>
              </a:rPr>
              <a:t>Feature Engineering: Pharmacy</a:t>
            </a:r>
            <a:endParaRPr b="1">
              <a:solidFill>
                <a:srgbClr val="6FB457"/>
              </a:solidFill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2518225"/>
            <a:ext cx="7200000" cy="25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6FB457"/>
                </a:solidFill>
              </a:rPr>
              <a:t>Feature Engineering: Kaggle</a:t>
            </a:r>
            <a:endParaRPr b="1"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2885417"/>
            <a:ext cx="8640000" cy="18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6FB457"/>
                </a:solidFill>
              </a:rPr>
              <a:t>Feature Engineering: Kaggle</a:t>
            </a:r>
            <a:endParaRPr b="1"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3101435"/>
            <a:ext cx="8640000" cy="14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6FB457"/>
                </a:solidFill>
              </a:rPr>
              <a:t>Feature Engineering: Kaggle</a:t>
            </a:r>
            <a:endParaRPr b="1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00" y="1992615"/>
            <a:ext cx="7920002" cy="364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